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87" r:id="rId1"/>
  </p:sldMasterIdLst>
  <p:sldIdLst>
    <p:sldId id="314" r:id="rId2"/>
    <p:sldId id="283" r:id="rId3"/>
    <p:sldId id="258" r:id="rId4"/>
    <p:sldId id="288" r:id="rId5"/>
    <p:sldId id="290" r:id="rId6"/>
    <p:sldId id="291" r:id="rId7"/>
    <p:sldId id="292" r:id="rId8"/>
    <p:sldId id="293" r:id="rId9"/>
    <p:sldId id="294" r:id="rId10"/>
    <p:sldId id="295" r:id="rId11"/>
    <p:sldId id="313" r:id="rId12"/>
    <p:sldId id="303" r:id="rId13"/>
    <p:sldId id="296" r:id="rId14"/>
    <p:sldId id="297" r:id="rId15"/>
    <p:sldId id="299" r:id="rId16"/>
    <p:sldId id="298" r:id="rId17"/>
    <p:sldId id="305" r:id="rId18"/>
    <p:sldId id="310" r:id="rId19"/>
    <p:sldId id="312" r:id="rId20"/>
    <p:sldId id="311" r:id="rId21"/>
    <p:sldId id="272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0" autoAdjust="0"/>
    <p:restoredTop sz="94580" autoAdjust="0"/>
  </p:normalViewPr>
  <p:slideViewPr>
    <p:cSldViewPr snapToGrid="0">
      <p:cViewPr varScale="1">
        <p:scale>
          <a:sx n="79" d="100"/>
          <a:sy n="79" d="100"/>
        </p:scale>
        <p:origin x="658" y="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56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4DDF7-A09E-4BA9-BBCC-2FF1EFC3EB2B}" type="datetimeFigureOut">
              <a:rPr lang="ru-RU" smtClean="0"/>
              <a:pPr/>
              <a:t>02.10.2024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EF2A98D-36B6-45F5-9E39-D4BB6CC8BA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91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4DDF7-A09E-4BA9-BBCC-2FF1EFC3EB2B}" type="datetimeFigureOut">
              <a:rPr lang="ru-RU" smtClean="0"/>
              <a:pPr/>
              <a:t>02.10.2024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EF2A98D-36B6-45F5-9E39-D4BB6CC8BA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39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4DDF7-A09E-4BA9-BBCC-2FF1EFC3EB2B}" type="datetimeFigureOut">
              <a:rPr lang="ru-RU" smtClean="0"/>
              <a:pPr/>
              <a:t>02.10.2024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EF2A98D-36B6-45F5-9E39-D4BB6CC8BA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17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4DDF7-A09E-4BA9-BBCC-2FF1EFC3EB2B}" type="datetimeFigureOut">
              <a:rPr lang="ru-RU" smtClean="0"/>
              <a:pPr/>
              <a:t>02.10.2024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EF2A98D-36B6-45F5-9E39-D4BB6CC8BA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27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4DDF7-A09E-4BA9-BBCC-2FF1EFC3EB2B}" type="datetimeFigureOut">
              <a:rPr lang="ru-RU" smtClean="0"/>
              <a:pPr/>
              <a:t>02.10.2024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EF2A98D-36B6-45F5-9E39-D4BB6CC8BA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879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4DDF7-A09E-4BA9-BBCC-2FF1EFC3EB2B}" type="datetimeFigureOut">
              <a:rPr lang="ru-RU" smtClean="0"/>
              <a:pPr/>
              <a:t>02.10.2024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EF2A98D-36B6-45F5-9E39-D4BB6CC8BA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21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4DDF7-A09E-4BA9-BBCC-2FF1EFC3EB2B}" type="datetimeFigureOut">
              <a:rPr lang="ru-RU" smtClean="0"/>
              <a:pPr/>
              <a:t>02.10.2024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A98D-36B6-45F5-9E39-D4BB6CC8BA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41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4DDF7-A09E-4BA9-BBCC-2FF1EFC3EB2B}" type="datetimeFigureOut">
              <a:rPr lang="ru-RU" smtClean="0"/>
              <a:pPr/>
              <a:t>02.10.2024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A98D-36B6-45F5-9E39-D4BB6CC8BA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95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4DDF7-A09E-4BA9-BBCC-2FF1EFC3EB2B}" type="datetimeFigureOut">
              <a:rPr lang="ru-RU" smtClean="0"/>
              <a:pPr/>
              <a:t>02.10.2024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A98D-36B6-45F5-9E39-D4BB6CC8BA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23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4DDF7-A09E-4BA9-BBCC-2FF1EFC3EB2B}" type="datetimeFigureOut">
              <a:rPr lang="ru-RU" smtClean="0"/>
              <a:pPr/>
              <a:t>02.10.2024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EF2A98D-36B6-45F5-9E39-D4BB6CC8BA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93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4DDF7-A09E-4BA9-BBCC-2FF1EFC3EB2B}" type="datetimeFigureOut">
              <a:rPr lang="ru-RU" smtClean="0"/>
              <a:pPr/>
              <a:t>02.10.2024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EF2A98D-36B6-45F5-9E39-D4BB6CC8BA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89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4DDF7-A09E-4BA9-BBCC-2FF1EFC3EB2B}" type="datetimeFigureOut">
              <a:rPr lang="ru-RU" smtClean="0"/>
              <a:pPr/>
              <a:t>02.10.2024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EF2A98D-36B6-45F5-9E39-D4BB6CC8BA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12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4DDF7-A09E-4BA9-BBCC-2FF1EFC3EB2B}" type="datetimeFigureOut">
              <a:rPr lang="ru-RU" smtClean="0"/>
              <a:pPr/>
              <a:t>02.10.2024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A98D-36B6-45F5-9E39-D4BB6CC8BA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17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4DDF7-A09E-4BA9-BBCC-2FF1EFC3EB2B}" type="datetimeFigureOut">
              <a:rPr lang="ru-RU" smtClean="0"/>
              <a:pPr/>
              <a:t>02.10.2024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A98D-36B6-45F5-9E39-D4BB6CC8BA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79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4DDF7-A09E-4BA9-BBCC-2FF1EFC3EB2B}" type="datetimeFigureOut">
              <a:rPr lang="ru-RU" smtClean="0"/>
              <a:pPr/>
              <a:t>02.10.2024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A98D-36B6-45F5-9E39-D4BB6CC8BA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0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4DDF7-A09E-4BA9-BBCC-2FF1EFC3EB2B}" type="datetimeFigureOut">
              <a:rPr lang="ru-RU" smtClean="0"/>
              <a:pPr/>
              <a:t>02.10.2024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EF2A98D-36B6-45F5-9E39-D4BB6CC8BA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79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4DDF7-A09E-4BA9-BBCC-2FF1EFC3EB2B}" type="datetimeFigureOut">
              <a:rPr lang="ru-RU" smtClean="0"/>
              <a:pPr/>
              <a:t>02.10.2024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EF2A98D-36B6-45F5-9E39-D4BB6CC8BA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66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8" r:id="rId1"/>
    <p:sldLayoutId id="2147484389" r:id="rId2"/>
    <p:sldLayoutId id="2147484390" r:id="rId3"/>
    <p:sldLayoutId id="2147484391" r:id="rId4"/>
    <p:sldLayoutId id="2147484392" r:id="rId5"/>
    <p:sldLayoutId id="2147484393" r:id="rId6"/>
    <p:sldLayoutId id="2147484394" r:id="rId7"/>
    <p:sldLayoutId id="2147484395" r:id="rId8"/>
    <p:sldLayoutId id="2147484396" r:id="rId9"/>
    <p:sldLayoutId id="2147484397" r:id="rId10"/>
    <p:sldLayoutId id="2147484398" r:id="rId11"/>
    <p:sldLayoutId id="2147484399" r:id="rId12"/>
    <p:sldLayoutId id="2147484400" r:id="rId13"/>
    <p:sldLayoutId id="2147484401" r:id="rId14"/>
    <p:sldLayoutId id="2147484402" r:id="rId15"/>
    <p:sldLayoutId id="2147484403" r:id="rId16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8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help.edu.tatar.ru/wp-content/uploads/2015/04/%D0%A2%D0%B8%D0%BF-%D0%B4%D0%BE%D0%BA%D1%83%D0%BC%D0%B5%D0%BD%D1%82%D0%B0.p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5845" y="624110"/>
            <a:ext cx="10078768" cy="128089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Городской семинар старших воспитателей 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теме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28421" y="2133600"/>
            <a:ext cx="10776192" cy="377762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«Аттестация педагогических работников как ключевая процедура оценивания профессиональной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деятельности»</a:t>
            </a:r>
          </a:p>
          <a:p>
            <a:pPr algn="ctr">
              <a:buNone/>
            </a:pP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Л.П.Янгалышева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старший воспитатель 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 «Детский сад №114»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54351" y="4686216"/>
            <a:ext cx="2136171" cy="19083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71940" cy="18155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7470" y="-14280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подачи заявлений на категории в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истеме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Электронное образование Республики Татарстан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edu.tatar.ru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008921" y="3710609"/>
            <a:ext cx="1483566" cy="278296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71940" cy="1815547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Объект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57470" y="2041586"/>
            <a:ext cx="8878119" cy="48164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74580" y="5148471"/>
            <a:ext cx="1746142" cy="17095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014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4609" r="25105" b="2843"/>
          <a:stretch/>
        </p:blipFill>
        <p:spPr>
          <a:xfrm>
            <a:off x="2120349" y="0"/>
            <a:ext cx="833561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5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048000" y="0"/>
            <a:ext cx="6096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7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Типовые ошибки </a:t>
            </a: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7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при работе в системе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15453" y="1857959"/>
            <a:ext cx="10411327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ct val="60000"/>
            </a:pPr>
            <a:r>
              <a:rPr lang="ru-RU" altLang="ru-RU" sz="2800" i="1" dirty="0" smtClean="0">
                <a:solidFill>
                  <a:srgbClr val="002060"/>
                </a:solidFill>
                <a:latin typeface="Trebuchet MS"/>
              </a:rPr>
              <a:t>    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</a:t>
            </a: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71450" lvl="0" indent="-171450" algn="just">
              <a:lnSpc>
                <a:spcPct val="150000"/>
              </a:lnSpc>
              <a:buSzPct val="60000"/>
              <a:buFont typeface="Wingdings" panose="05000000000000000000" pitchFamily="2" charset="2"/>
              <a:buChar char="Ø"/>
            </a:pPr>
            <a:endParaRPr lang="ru-RU" alt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50000"/>
              </a:lnSpc>
              <a:buSzPct val="60000"/>
              <a:buFont typeface="Wingdings" panose="05000000000000000000" pitchFamily="2" charset="2"/>
              <a:buChar char="Ø"/>
            </a:pP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 полном объёме заполняют личные кабинеты;</a:t>
            </a:r>
          </a:p>
          <a:p>
            <a:pPr marL="457200" lvl="0" indent="-457200" algn="just">
              <a:lnSpc>
                <a:spcPct val="150000"/>
              </a:lnSpc>
              <a:buSzPct val="60000"/>
              <a:buFont typeface="Wingdings" panose="05000000000000000000" pitchFamily="2" charset="2"/>
              <a:buChar char="Ø"/>
            </a:pP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 квалификационные категории; </a:t>
            </a:r>
            <a:endParaRPr lang="ru-RU" alt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50000"/>
              </a:lnSpc>
              <a:buSzPct val="60000"/>
              <a:buFont typeface="Wingdings" panose="05000000000000000000" pitchFamily="2" charset="2"/>
              <a:buChar char="Ø"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неверно </a:t>
            </a: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оформляют должности в личном кабинете.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30" y="1"/>
            <a:ext cx="1391597" cy="142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34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2753" y="205656"/>
            <a:ext cx="992924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данном разделе размещены информационные материалы для администрации и педагогов образовательных организаций РТ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61274" y="1842462"/>
            <a:ext cx="9732935" cy="5015538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10073898" y="2138767"/>
            <a:ext cx="1580827" cy="821409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71940" cy="181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97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79349" y="216976"/>
            <a:ext cx="10781655" cy="6641024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9391973" y="3766089"/>
            <a:ext cx="2293749" cy="45268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9275735" y="2526224"/>
            <a:ext cx="2526223" cy="30932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4" y="0"/>
            <a:ext cx="1391597" cy="142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37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36110" y="0"/>
            <a:ext cx="11055890" cy="6892874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759417" y="2929179"/>
            <a:ext cx="4169044" cy="2665708"/>
          </a:xfrm>
          <a:prstGeom prst="ellipse">
            <a:avLst/>
          </a:prstGeom>
          <a:noFill/>
          <a:ln w="1111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68" y="-34874"/>
            <a:ext cx="950580" cy="105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03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96325" y="0"/>
            <a:ext cx="9908287" cy="6858000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1596325" y="2262753"/>
            <a:ext cx="2123268" cy="5424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67" y="-150806"/>
            <a:ext cx="1410795" cy="154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43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9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5791" y="713234"/>
            <a:ext cx="4078966" cy="201935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Интерфейс  педагога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75560" y="0"/>
            <a:ext cx="7364359" cy="362728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Заявлени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6226" y="2288478"/>
            <a:ext cx="6005410" cy="455883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41488" cy="178434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484099" y="5453650"/>
            <a:ext cx="3223802" cy="5465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294179" y="4424855"/>
            <a:ext cx="2406869" cy="2312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294179" y="3899338"/>
            <a:ext cx="1345326" cy="2265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1" t="7421" r="27316" b="10540"/>
          <a:stretch/>
        </p:blipFill>
        <p:spPr bwMode="auto">
          <a:xfrm>
            <a:off x="0" y="2288478"/>
            <a:ext cx="3899338" cy="4723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982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Содержимое 3" descr="http://help.edu.tatar.ru/wp-content/uploads/2015/04/%D0%A2%D0%B8%D0%BF-%D0%B4%D0%BE%D0%BA%D1%83%D0%BC%D0%B5%D0%BD%D1%82%D0%B0-300x132.png">
            <a:hlinkClick r:id="rId3"/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1757" y="192505"/>
            <a:ext cx="9914020" cy="5951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71940" cy="181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3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2240" y="0"/>
            <a:ext cx="95553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71940" cy="181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02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30" y="585219"/>
            <a:ext cx="9985743" cy="5605519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 </a:t>
            </a:r>
            <a:r>
              <a:rPr lang="ru-RU" dirty="0" smtClean="0"/>
              <a:t>    </a:t>
            </a:r>
            <a:br>
              <a:rPr lang="ru-RU" dirty="0" smtClean="0"/>
            </a:br>
            <a:endParaRPr lang="ru-RU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31374" y="4810538"/>
            <a:ext cx="2136171" cy="19083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71940" cy="18155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57470" y="1112829"/>
            <a:ext cx="87158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сопровождение аттестуемого педагога по созданию и загрузке пакетов в систему. 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 работы в электронной системе </a:t>
            </a:r>
            <a:r>
              <a:rPr lang="en-US" sz="40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edu.tatar.ru</a:t>
            </a:r>
            <a:endParaRPr lang="ru-RU" sz="400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5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12132" y="268527"/>
            <a:ext cx="10635915" cy="56056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771940" cy="18155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55829" y="4837042"/>
            <a:ext cx="2136171" cy="19083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466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768578">
            <a:off x="9610272" y="557374"/>
            <a:ext cx="2376514" cy="15814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28" y="16264"/>
            <a:ext cx="11690143" cy="1520686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022868" y="1421928"/>
            <a:ext cx="7854714" cy="52445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382426" y="5165034"/>
            <a:ext cx="1691136" cy="15107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71940" cy="181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17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545020" cy="480974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   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основанная на научных принципах экспертиза уровня квалификации, качества продуктивности профессиональной деятельности педагогических работников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99374" y="4871286"/>
            <a:ext cx="2068171" cy="18475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71940" cy="181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25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0504" y="-29295"/>
            <a:ext cx="10111409" cy="63544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71940" cy="18155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55829" y="4837042"/>
            <a:ext cx="2136171" cy="19083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095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1940" y="0"/>
            <a:ext cx="10000691" cy="56056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71940" cy="18155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55829" y="4837042"/>
            <a:ext cx="2136171" cy="19083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980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3357" y="186788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Перечень документов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квалификационную категорию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9774" y="1828801"/>
            <a:ext cx="9625053" cy="4399721"/>
          </a:xfrm>
        </p:spPr>
        <p:txBody>
          <a:bodyPr>
            <a:normAutofit fontScale="85000" lnSpcReduction="10000"/>
          </a:bodyPr>
          <a:lstStyle/>
          <a:p>
            <a:pPr marL="273844" indent="-211931">
              <a:lnSpc>
                <a:spcPct val="120000"/>
              </a:lnSpc>
            </a:pP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Заявление 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электронное (прикреплять </a:t>
            </a: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Word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надо)</a:t>
            </a:r>
          </a:p>
          <a:p>
            <a:pPr marL="273844" indent="-211931">
              <a:lnSpc>
                <a:spcPct val="120000"/>
              </a:lnSpc>
            </a:pP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Карта результативности профессиональной деятельности (отдельно по направлениям, размещена на сайте и в нормативных документах в Системе) </a:t>
            </a:r>
          </a:p>
          <a:p>
            <a:pPr marL="273844" indent="-211931">
              <a:lnSpc>
                <a:spcPct val="120000"/>
              </a:lnSpc>
            </a:pP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Экспертное заключение (по направлениям, размещено в Системе, заполняет образовательная 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организация в лице старшего воспитателя)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1913" indent="0">
              <a:lnSpc>
                <a:spcPct val="80000"/>
              </a:lnSpc>
              <a:buNone/>
            </a:pPr>
            <a:endParaRPr lang="ru-RU" sz="1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844" indent="-211931">
              <a:lnSpc>
                <a:spcPct val="80000"/>
              </a:lnSpc>
            </a:pPr>
            <a:endParaRPr lang="ru-RU" sz="1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71940" cy="18155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28217" y="5148470"/>
            <a:ext cx="1913653" cy="17095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322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Перечень документов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Высшую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квалификационную категорию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15548" y="2292627"/>
            <a:ext cx="9424021" cy="4134678"/>
          </a:xfrm>
        </p:spPr>
        <p:txBody>
          <a:bodyPr>
            <a:normAutofit fontScale="92500"/>
          </a:bodyPr>
          <a:lstStyle/>
          <a:p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Рецензия или отзыв на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инновационную (авторскую) разработку</a:t>
            </a:r>
          </a:p>
          <a:p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удостоверяющий участие аттестуемого работника в республиканском или федеральном методическом конкурсе, проведенном в течение последних 5 лет ( или  документ об участии в методическом конкурсе республиканского уровня)</a:t>
            </a:r>
          </a:p>
          <a:p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Подтверждающий документ об участии детей в олимпиадах, конкурсах, соревнованиях   всероссийского уровня или в региональном этапе данных мероприятий</a:t>
            </a:r>
          </a:p>
          <a:p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71940" cy="18155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01739" y="5327373"/>
            <a:ext cx="1590261" cy="14312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597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Перечень документов для претендентов </a:t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новые категории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«Педагог-методист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и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«Педагог-наставник»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77178" y="2610677"/>
            <a:ext cx="8915400" cy="3777622"/>
          </a:xfrm>
        </p:spPr>
        <p:txBody>
          <a:bodyPr/>
          <a:lstStyle/>
          <a:p>
            <a:pPr marL="365125" indent="-282575">
              <a:lnSpc>
                <a:spcPct val="150000"/>
              </a:lnSpc>
            </a:pP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Заявление (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электронное)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125" indent="-282575">
              <a:lnSpc>
                <a:spcPct val="150000"/>
              </a:lnSpc>
            </a:pP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Карта результативности профессиональной деятельности </a:t>
            </a:r>
          </a:p>
          <a:p>
            <a:pPr marL="365125" indent="-282575">
              <a:lnSpc>
                <a:spcPct val="150000"/>
              </a:lnSpc>
            </a:pP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Ходатайство работодателя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71940" cy="18155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20153" y="5009322"/>
            <a:ext cx="1913653" cy="17095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031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Перечень документов для тех, кто проходит упрощенную аттестацию</a:t>
            </a:r>
            <a:b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3600" y="2133599"/>
            <a:ext cx="9371012" cy="50051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(</a:t>
            </a: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электронное)</a:t>
            </a:r>
            <a:endParaRPr lang="ru-RU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Копия документа, подтверждающего упрощенность аттестации (удостоверения к награде, Дипломы и т.д.)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71940" cy="18155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20153" y="5009322"/>
            <a:ext cx="1913653" cy="17095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282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5666</TotalTime>
  <Words>253</Words>
  <Application>Microsoft Office PowerPoint</Application>
  <PresentationFormat>Широкоэкранный</PresentationFormat>
  <Paragraphs>35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Century Gothic</vt:lpstr>
      <vt:lpstr>Tahoma</vt:lpstr>
      <vt:lpstr>Times New Roman</vt:lpstr>
      <vt:lpstr>Trebuchet MS</vt:lpstr>
      <vt:lpstr>Wingdings</vt:lpstr>
      <vt:lpstr>Wingdings 3</vt:lpstr>
      <vt:lpstr>Легкий дым</vt:lpstr>
      <vt:lpstr>Городской семинар старших воспитателей  по теме</vt:lpstr>
      <vt:lpstr>      </vt:lpstr>
      <vt:lpstr>            Аттестация педагогических работников– это основанная на научных принципах экспертиза уровня квалификации, качества продуктивности профессиональной деятельности педагогических работников</vt:lpstr>
      <vt:lpstr>Презентация PowerPoint</vt:lpstr>
      <vt:lpstr>Презентация PowerPoint</vt:lpstr>
      <vt:lpstr>Перечень документов на I квалификационную категорию  </vt:lpstr>
      <vt:lpstr>Перечень документов на Высшую квалификационную категорию</vt:lpstr>
      <vt:lpstr>Перечень документов для претендентов  на новые категории  «Педагог-методист» и «Педагог-наставник»   </vt:lpstr>
      <vt:lpstr>Перечень документов для тех, кто проходит упрощенную аттестацию </vt:lpstr>
      <vt:lpstr>Алгоритм  подачи заявлений на категории в cистеме Электронное образование Республики Татарстан edu.tatar.ru</vt:lpstr>
      <vt:lpstr>Презентация PowerPoint</vt:lpstr>
      <vt:lpstr>Презентация PowerPoint</vt:lpstr>
      <vt:lpstr>В данном разделе размещены информационные материалы для администрации и педагогов образовательных организаций РТ</vt:lpstr>
      <vt:lpstr>Презентация PowerPoint</vt:lpstr>
      <vt:lpstr>Презентация PowerPoint</vt:lpstr>
      <vt:lpstr>Презентация PowerPoint</vt:lpstr>
      <vt:lpstr>Интерфейс  педагога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Равный-равному</dc:title>
  <dc:creator>Лидия Янгалышева</dc:creator>
  <cp:lastModifiedBy>Nikolaevskaya</cp:lastModifiedBy>
  <cp:revision>136</cp:revision>
  <dcterms:created xsi:type="dcterms:W3CDTF">2023-04-06T09:27:13Z</dcterms:created>
  <dcterms:modified xsi:type="dcterms:W3CDTF">2024-10-02T13:09:40Z</dcterms:modified>
</cp:coreProperties>
</file>